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sldIdLst>
    <p:sldId id="256" r:id="rId2"/>
    <p:sldId id="299" r:id="rId3"/>
    <p:sldId id="270" r:id="rId4"/>
    <p:sldId id="362" r:id="rId5"/>
    <p:sldId id="320" r:id="rId6"/>
    <p:sldId id="366" r:id="rId7"/>
    <p:sldId id="363" r:id="rId8"/>
    <p:sldId id="364" r:id="rId9"/>
    <p:sldId id="288" r:id="rId10"/>
    <p:sldId id="355" r:id="rId11"/>
    <p:sldId id="266" r:id="rId12"/>
    <p:sldId id="259" r:id="rId13"/>
    <p:sldId id="258" r:id="rId14"/>
    <p:sldId id="322" r:id="rId15"/>
    <p:sldId id="323" r:id="rId16"/>
    <p:sldId id="367" r:id="rId17"/>
    <p:sldId id="368" r:id="rId18"/>
    <p:sldId id="291" r:id="rId19"/>
    <p:sldId id="354" r:id="rId20"/>
    <p:sldId id="305" r:id="rId21"/>
    <p:sldId id="306" r:id="rId22"/>
    <p:sldId id="369" r:id="rId23"/>
    <p:sldId id="308" r:id="rId24"/>
    <p:sldId id="310" r:id="rId25"/>
    <p:sldId id="370" r:id="rId26"/>
    <p:sldId id="371" r:id="rId27"/>
    <p:sldId id="316" r:id="rId28"/>
    <p:sldId id="35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15" autoAdjust="0"/>
    <p:restoredTop sz="94624" autoAdjust="0"/>
  </p:normalViewPr>
  <p:slideViewPr>
    <p:cSldViewPr>
      <p:cViewPr>
        <p:scale>
          <a:sx n="90" d="100"/>
          <a:sy n="90" d="100"/>
        </p:scale>
        <p:origin x="-504" y="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Pos val="outEnd"/>
            <c:showVal val="1"/>
          </c:dLbls>
          <c:cat>
            <c:strRef>
              <c:f>Лист1!$A$2:$A$13</c:f>
              <c:strCache>
                <c:ptCount val="12"/>
                <c:pt idx="0">
                  <c:v>ООШ №1</c:v>
                </c:pt>
                <c:pt idx="1">
                  <c:v>СОШ №13</c:v>
                </c:pt>
                <c:pt idx="2">
                  <c:v>Лицей №12</c:v>
                </c:pt>
                <c:pt idx="3">
                  <c:v>СОШ №10</c:v>
                </c:pt>
                <c:pt idx="4">
                  <c:v>СОШ №5</c:v>
                </c:pt>
                <c:pt idx="5">
                  <c:v>СОШ №6</c:v>
                </c:pt>
                <c:pt idx="6">
                  <c:v>СОШ №2</c:v>
                </c:pt>
                <c:pt idx="7">
                  <c:v>СОШ №8</c:v>
                </c:pt>
                <c:pt idx="8">
                  <c:v>СОШ №7</c:v>
                </c:pt>
                <c:pt idx="9">
                  <c:v>СОШ №4</c:v>
                </c:pt>
                <c:pt idx="10">
                  <c:v>Гимназия №11</c:v>
                </c:pt>
                <c:pt idx="11">
                  <c:v>СОШ №3</c:v>
                </c:pt>
              </c:strCache>
            </c:strRef>
          </c:cat>
          <c:val>
            <c:numRef>
              <c:f>Лист1!$B$2:$B$13</c:f>
              <c:numCache>
                <c:formatCode>0%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0.99</c:v>
                </c:pt>
                <c:pt idx="7">
                  <c:v>0.98</c:v>
                </c:pt>
                <c:pt idx="8">
                  <c:v>0.96000000000000008</c:v>
                </c:pt>
                <c:pt idx="9">
                  <c:v>0.95000000000000007</c:v>
                </c:pt>
                <c:pt idx="10">
                  <c:v>0.94000000000000006</c:v>
                </c:pt>
                <c:pt idx="11">
                  <c:v>0.88000000000000012</c:v>
                </c:pt>
              </c:numCache>
            </c:numRef>
          </c:val>
        </c:ser>
        <c:axId val="64789120"/>
        <c:axId val="64795008"/>
      </c:barChart>
      <c:catAx>
        <c:axId val="64789120"/>
        <c:scaling>
          <c:orientation val="minMax"/>
        </c:scaling>
        <c:axPos val="b"/>
        <c:tickLblPos val="nextTo"/>
        <c:crossAx val="64795008"/>
        <c:crosses val="autoZero"/>
        <c:auto val="1"/>
        <c:lblAlgn val="ctr"/>
        <c:lblOffset val="100"/>
      </c:catAx>
      <c:valAx>
        <c:axId val="64795008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6478912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0.35185185185186352"/>
                  <c:y val="-1.1224133123521584E-2"/>
                </c:manualLayout>
              </c:layout>
              <c:dLblPos val="outEnd"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delete val="1"/>
            </c:dLbl>
            <c:dLbl>
              <c:idx val="7"/>
              <c:layout/>
              <c:showVal val="1"/>
            </c:dLbl>
            <c:dLbl>
              <c:idx val="8"/>
              <c:delete val="1"/>
            </c:dLbl>
            <c:dLbl>
              <c:idx val="9"/>
              <c:layout/>
              <c:showVal val="1"/>
            </c:dLbl>
            <c:dLbl>
              <c:idx val="10"/>
              <c:layout/>
              <c:showVal val="1"/>
            </c:dLbl>
            <c:dLbl>
              <c:idx val="11"/>
              <c:layout/>
              <c:showVal val="1"/>
            </c:dLbl>
            <c:dLbl>
              <c:idx val="12"/>
              <c:layout/>
              <c:showVal val="1"/>
            </c:dLbl>
            <c:dLbl>
              <c:idx val="13"/>
              <c:layout/>
              <c:showVal val="1"/>
            </c:dLbl>
            <c:dLbl>
              <c:idx val="14"/>
              <c:layout/>
              <c:showVal val="1"/>
            </c:dLbl>
            <c:dLbl>
              <c:idx val="15"/>
              <c:layout/>
              <c:showVal val="1"/>
            </c:dLbl>
            <c:dLbl>
              <c:idx val="16"/>
              <c:layout/>
              <c:showVal val="1"/>
            </c:dLbl>
            <c:dLbl>
              <c:idx val="17"/>
              <c:layout/>
              <c:showVal val="1"/>
            </c:dLbl>
            <c:dLbl>
              <c:idx val="18"/>
              <c:layout/>
              <c:showVal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Лист1!$A$2:$A$22</c:f>
              <c:strCache>
                <c:ptCount val="21"/>
                <c:pt idx="0">
                  <c:v>СОШ им. Горького</c:v>
                </c:pt>
                <c:pt idx="1">
                  <c:v>Федотовская ООШ</c:v>
                </c:pt>
                <c:pt idx="2">
                  <c:v>Н – Чершелинская ООШ</c:v>
                </c:pt>
                <c:pt idx="3">
                  <c:v>Н- Иштирякская ш –дет.сад</c:v>
                </c:pt>
                <c:pt idx="4">
                  <c:v>Ст – Иштерякская ООШ</c:v>
                </c:pt>
                <c:pt idx="5">
                  <c:v>Урдалинская ООШ</c:v>
                </c:pt>
                <c:pt idx="6">
                  <c:v>Куакбашская ООШ</c:v>
                </c:pt>
                <c:pt idx="7">
                  <c:v>Сугушлинская ООШ</c:v>
                </c:pt>
                <c:pt idx="8">
                  <c:v>Сарабикуловская ООШ</c:v>
                </c:pt>
                <c:pt idx="9">
                  <c:v>Керлигачская ООШ</c:v>
                </c:pt>
                <c:pt idx="10">
                  <c:v>Н. -Чершелин. ш – дет. сад</c:v>
                </c:pt>
                <c:pt idx="11">
                  <c:v>Н.Серёжкинская ООШ</c:v>
                </c:pt>
                <c:pt idx="12">
                  <c:v>Ивановская ООШ</c:v>
                </c:pt>
                <c:pt idx="13">
                  <c:v>Ст-Письмянская ООШ</c:v>
                </c:pt>
                <c:pt idx="14">
                  <c:v>Тимяшевская СОШ</c:v>
                </c:pt>
                <c:pt idx="15">
                  <c:v>Подлесная ООШ</c:v>
                </c:pt>
                <c:pt idx="16">
                  <c:v>Старо - Кувакская СОШ</c:v>
                </c:pt>
                <c:pt idx="17">
                  <c:v>Каркалинская ООШ</c:v>
                </c:pt>
                <c:pt idx="18">
                  <c:v>Шугуровская СОШ</c:v>
                </c:pt>
                <c:pt idx="19">
                  <c:v>Урмышлинская ООШ</c:v>
                </c:pt>
                <c:pt idx="20">
                  <c:v>Зай -Каратайская ООШ </c:v>
                </c:pt>
              </c:strCache>
            </c:strRef>
          </c:cat>
          <c:val>
            <c:numRef>
              <c:f>Лист1!$B$2:$B$22</c:f>
              <c:numCache>
                <c:formatCode>0%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0.8</c:v>
                </c:pt>
              </c:numCache>
            </c:numRef>
          </c:val>
        </c:ser>
        <c:axId val="107132416"/>
        <c:axId val="107133952"/>
      </c:barChart>
      <c:catAx>
        <c:axId val="107132416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07133952"/>
        <c:crosses val="autoZero"/>
        <c:auto val="1"/>
        <c:lblAlgn val="ctr"/>
        <c:lblOffset val="100"/>
      </c:catAx>
      <c:valAx>
        <c:axId val="107133952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107132416"/>
        <c:crosses val="autoZero"/>
        <c:crossBetween val="between"/>
      </c:valAx>
      <c:spPr>
        <a:ln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7.6829991932634553E-2"/>
          <c:y val="1.3227513227513305E-2"/>
          <c:w val="0.91722922653296624"/>
          <c:h val="0.64846185893430064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>
                <c:manualLayout>
                  <c:x val="1.016088060965307E-2"/>
                  <c:y val="-7.9365079365079413E-3"/>
                </c:manualLayout>
              </c:layout>
              <c:dLblPos val="outEnd"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>
              <c:idx val="7"/>
              <c:layout/>
              <c:showVal val="1"/>
            </c:dLbl>
            <c:dLbl>
              <c:idx val="8"/>
              <c:layout>
                <c:manualLayout>
                  <c:x val="0"/>
                  <c:y val="-1.058201058201058E-2"/>
                </c:manualLayout>
              </c:layout>
              <c:showVal val="1"/>
            </c:dLbl>
            <c:dLblPos val="outEnd"/>
            <c:showVal val="1"/>
          </c:dLbls>
          <c:cat>
            <c:strRef>
              <c:f>Лист1!$A$2:$A$13</c:f>
              <c:strCache>
                <c:ptCount val="12"/>
                <c:pt idx="0">
                  <c:v>СОШ №6</c:v>
                </c:pt>
                <c:pt idx="1">
                  <c:v>СОШ №10</c:v>
                </c:pt>
                <c:pt idx="2">
                  <c:v>СОШ №5</c:v>
                </c:pt>
                <c:pt idx="3">
                  <c:v>СОШ №2</c:v>
                </c:pt>
                <c:pt idx="4">
                  <c:v>СОШ №8</c:v>
                </c:pt>
                <c:pt idx="5">
                  <c:v>Лицей №12</c:v>
                </c:pt>
                <c:pt idx="6">
                  <c:v>СОШ №3</c:v>
                </c:pt>
                <c:pt idx="7">
                  <c:v>СОШ №4</c:v>
                </c:pt>
                <c:pt idx="8">
                  <c:v>Гимназия №11</c:v>
                </c:pt>
                <c:pt idx="9">
                  <c:v>СОШ №13</c:v>
                </c:pt>
                <c:pt idx="10">
                  <c:v>ООШ №1</c:v>
                </c:pt>
                <c:pt idx="11">
                  <c:v>СОШ №7</c:v>
                </c:pt>
              </c:strCache>
            </c:strRef>
          </c:cat>
          <c:val>
            <c:numRef>
              <c:f>Лист1!$B$2:$B$13</c:f>
              <c:numCache>
                <c:formatCode>0%</c:formatCode>
                <c:ptCount val="12"/>
                <c:pt idx="0">
                  <c:v>0.9</c:v>
                </c:pt>
                <c:pt idx="1">
                  <c:v>0.87</c:v>
                </c:pt>
                <c:pt idx="2">
                  <c:v>0.87</c:v>
                </c:pt>
                <c:pt idx="3">
                  <c:v>0.85</c:v>
                </c:pt>
                <c:pt idx="4">
                  <c:v>0.77</c:v>
                </c:pt>
                <c:pt idx="5">
                  <c:v>0.7</c:v>
                </c:pt>
                <c:pt idx="6">
                  <c:v>0.7</c:v>
                </c:pt>
                <c:pt idx="7">
                  <c:v>0.65</c:v>
                </c:pt>
                <c:pt idx="8">
                  <c:v>0.65</c:v>
                </c:pt>
                <c:pt idx="9">
                  <c:v>0.65</c:v>
                </c:pt>
                <c:pt idx="10">
                  <c:v>0.63</c:v>
                </c:pt>
                <c:pt idx="11">
                  <c:v>0.62</c:v>
                </c:pt>
              </c:numCache>
            </c:numRef>
          </c:val>
        </c:ser>
        <c:axId val="91219840"/>
        <c:axId val="91221376"/>
      </c:barChart>
      <c:catAx>
        <c:axId val="91219840"/>
        <c:scaling>
          <c:orientation val="minMax"/>
        </c:scaling>
        <c:axPos val="b"/>
        <c:tickLblPos val="nextTo"/>
        <c:crossAx val="91221376"/>
        <c:crosses val="autoZero"/>
        <c:auto val="1"/>
        <c:lblAlgn val="ctr"/>
        <c:lblOffset val="100"/>
      </c:catAx>
      <c:valAx>
        <c:axId val="91221376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912198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0125300909985943"/>
          <c:y val="2.9100529100529089E-2"/>
          <c:w val="0.88368963541755585"/>
          <c:h val="0.65943944506936669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>
              <c:idx val="7"/>
              <c:layout>
                <c:manualLayout>
                  <c:x val="0"/>
                  <c:y val="-5.2910052910052734E-3"/>
                </c:manualLayout>
              </c:layout>
              <c:showVal val="1"/>
            </c:dLbl>
            <c:dLbl>
              <c:idx val="8"/>
              <c:layout>
                <c:manualLayout>
                  <c:x val="-1.5057355482584161E-3"/>
                  <c:y val="-5.2910052910052734E-3"/>
                </c:manualLayout>
              </c:layout>
              <c:showVal val="1"/>
            </c:dLbl>
            <c:dLbl>
              <c:idx val="9"/>
              <c:layout>
                <c:manualLayout>
                  <c:x val="-3.0114710965169706E-3"/>
                  <c:y val="-5.2910052910052734E-3"/>
                </c:manualLayout>
              </c:layout>
              <c:showVal val="1"/>
            </c:dLbl>
            <c:dLbl>
              <c:idx val="10"/>
              <c:layout>
                <c:manualLayout>
                  <c:x val="3.0114710965169706E-3"/>
                  <c:y val="-5.2910052910052734E-3"/>
                </c:manualLayout>
              </c:layout>
              <c:showVal val="1"/>
            </c:dLbl>
            <c:dLbl>
              <c:idx val="11"/>
              <c:layout>
                <c:manualLayout>
                  <c:x val="0"/>
                  <c:y val="-1.058201058201058E-2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5.2910052910053193E-3"/>
                </c:manualLayout>
              </c:layout>
              <c:showVal val="1"/>
            </c:dLbl>
            <c:dLbl>
              <c:idx val="13"/>
              <c:layout>
                <c:manualLayout>
                  <c:x val="-1.5057355482584701E-3"/>
                  <c:y val="7.9365079365079604E-3"/>
                </c:manualLayout>
              </c:layout>
              <c:showVal val="1"/>
            </c:dLbl>
            <c:dLbl>
              <c:idx val="14"/>
              <c:layout>
                <c:manualLayout>
                  <c:x val="-3.0114710965169706E-3"/>
                  <c:y val="7.9365079365079604E-3"/>
                </c:manualLayout>
              </c:layout>
              <c:showVal val="1"/>
            </c:dLbl>
            <c:dLbl>
              <c:idx val="15"/>
              <c:layout/>
              <c:showVal val="1"/>
            </c:dLbl>
            <c:dLbl>
              <c:idx val="16"/>
              <c:layout/>
              <c:showVal val="1"/>
            </c:dLbl>
            <c:dLbl>
              <c:idx val="17"/>
              <c:layout/>
              <c:showVal val="1"/>
            </c:dLbl>
            <c:dLbl>
              <c:idx val="18"/>
              <c:layout/>
              <c:showVal val="1"/>
            </c:dLbl>
            <c:dLbl>
              <c:idx val="19"/>
              <c:layout/>
              <c:showVal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Лист1!$A$2:$A$22</c:f>
              <c:strCache>
                <c:ptCount val="21"/>
                <c:pt idx="0">
                  <c:v>Н.Серёжкинская ООШ</c:v>
                </c:pt>
                <c:pt idx="1">
                  <c:v>Н - Иштирякская ш- д. сад</c:v>
                </c:pt>
                <c:pt idx="2">
                  <c:v>Н–Чершелин. ш.– дет. сад</c:v>
                </c:pt>
                <c:pt idx="3">
                  <c:v>Ивановская ООШ</c:v>
                </c:pt>
                <c:pt idx="4">
                  <c:v>Урдалинская ООШ</c:v>
                </c:pt>
                <c:pt idx="5">
                  <c:v>Сугушлинская ООШ</c:v>
                </c:pt>
                <c:pt idx="6">
                  <c:v>Керлигачская ООШ</c:v>
                </c:pt>
                <c:pt idx="7">
                  <c:v>Ст-Письмянская ООШ</c:v>
                </c:pt>
                <c:pt idx="8">
                  <c:v>Подлесная ООШ</c:v>
                </c:pt>
                <c:pt idx="9">
                  <c:v>Каркалинская ООШ</c:v>
                </c:pt>
                <c:pt idx="10">
                  <c:v>Старо - Кувакская СОШ</c:v>
                </c:pt>
                <c:pt idx="11">
                  <c:v>Ст – Иштерякская ООШ</c:v>
                </c:pt>
                <c:pt idx="12">
                  <c:v>Тимяшевская СОШ</c:v>
                </c:pt>
                <c:pt idx="13">
                  <c:v>Куакбашская ООШ</c:v>
                </c:pt>
                <c:pt idx="14">
                  <c:v>Н– Чершелинская ООШ</c:v>
                </c:pt>
                <c:pt idx="15">
                  <c:v>Сарабикуловская ООШ</c:v>
                </c:pt>
                <c:pt idx="16">
                  <c:v>Федотовская ООШ</c:v>
                </c:pt>
                <c:pt idx="17">
                  <c:v>Шугуровская СОШ </c:v>
                </c:pt>
                <c:pt idx="18">
                  <c:v>Зай-Каратайская ООШ</c:v>
                </c:pt>
                <c:pt idx="19">
                  <c:v>СОШ им. Горького</c:v>
                </c:pt>
                <c:pt idx="20">
                  <c:v>Урмышлинская ООШ</c:v>
                </c:pt>
              </c:strCache>
            </c:strRef>
          </c:cat>
          <c:val>
            <c:numRef>
              <c:f>Лист1!$B$2:$B$22</c:f>
              <c:numCache>
                <c:formatCode>0%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0.88</c:v>
                </c:pt>
                <c:pt idx="9">
                  <c:v>0.8</c:v>
                </c:pt>
                <c:pt idx="10">
                  <c:v>0.78</c:v>
                </c:pt>
                <c:pt idx="11">
                  <c:v>0.75</c:v>
                </c:pt>
                <c:pt idx="12">
                  <c:v>0.74</c:v>
                </c:pt>
                <c:pt idx="13">
                  <c:v>0.73</c:v>
                </c:pt>
                <c:pt idx="14">
                  <c:v>0.67</c:v>
                </c:pt>
                <c:pt idx="15">
                  <c:v>0.67</c:v>
                </c:pt>
                <c:pt idx="16">
                  <c:v>0.67</c:v>
                </c:pt>
                <c:pt idx="17">
                  <c:v>0.63</c:v>
                </c:pt>
                <c:pt idx="18">
                  <c:v>0.6</c:v>
                </c:pt>
                <c:pt idx="19">
                  <c:v>0.5</c:v>
                </c:pt>
                <c:pt idx="20">
                  <c:v>0.5</c:v>
                </c:pt>
              </c:numCache>
            </c:numRef>
          </c:val>
        </c:ser>
        <c:axId val="91454464"/>
        <c:axId val="91456256"/>
      </c:barChart>
      <c:catAx>
        <c:axId val="91454464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91456256"/>
        <c:crosses val="autoZero"/>
        <c:auto val="1"/>
        <c:lblAlgn val="ctr"/>
        <c:lblOffset val="100"/>
      </c:catAx>
      <c:valAx>
        <c:axId val="91456256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91454464"/>
        <c:crosses val="autoZero"/>
        <c:crossBetween val="between"/>
      </c:valAx>
      <c:spPr>
        <a:ln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0.35185185185186341"/>
                  <c:y val="-1.1224133123521584E-2"/>
                </c:manualLayout>
              </c:layout>
              <c:dLblPos val="outEnd"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delete val="1"/>
            </c:dLbl>
            <c:dLbl>
              <c:idx val="7"/>
              <c:layout/>
              <c:showVal val="1"/>
            </c:dLbl>
            <c:dLbl>
              <c:idx val="8"/>
              <c:delete val="1"/>
            </c:dLbl>
            <c:dLbl>
              <c:idx val="9"/>
              <c:layout/>
              <c:showVal val="1"/>
            </c:dLbl>
            <c:dLbl>
              <c:idx val="10"/>
              <c:layout/>
              <c:showVal val="1"/>
            </c:dLbl>
            <c:dLbl>
              <c:idx val="11"/>
              <c:layout/>
              <c:showVal val="1"/>
            </c:dLbl>
            <c:dLbl>
              <c:idx val="12"/>
              <c:layout/>
              <c:showVal val="1"/>
            </c:dLbl>
            <c:dLbl>
              <c:idx val="13"/>
              <c:layout/>
              <c:showVal val="1"/>
            </c:dLbl>
            <c:dLbl>
              <c:idx val="14"/>
              <c:layout/>
              <c:showVal val="1"/>
            </c:dLbl>
            <c:dLbl>
              <c:idx val="15"/>
              <c:layout/>
              <c:showVal val="1"/>
            </c:dLbl>
            <c:dLbl>
              <c:idx val="16"/>
              <c:layout/>
              <c:showVal val="1"/>
            </c:dLbl>
            <c:dLbl>
              <c:idx val="17"/>
              <c:layout/>
              <c:showVal val="1"/>
            </c:dLbl>
            <c:dLbl>
              <c:idx val="18"/>
              <c:layout/>
              <c:showVal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Лист1!$A$2:$A$22</c:f>
              <c:strCache>
                <c:ptCount val="21"/>
                <c:pt idx="0">
                  <c:v>СОШ им. Горького</c:v>
                </c:pt>
                <c:pt idx="1">
                  <c:v>Федотовская ООШ</c:v>
                </c:pt>
                <c:pt idx="2">
                  <c:v>Н – Чершелинская ООШ</c:v>
                </c:pt>
                <c:pt idx="3">
                  <c:v>Н- Иштирякская ш –дет.сад</c:v>
                </c:pt>
                <c:pt idx="4">
                  <c:v>Ст – Иштерякская ООШ</c:v>
                </c:pt>
                <c:pt idx="5">
                  <c:v>Урдалинская ООШ</c:v>
                </c:pt>
                <c:pt idx="6">
                  <c:v>Куакбашская ООШ</c:v>
                </c:pt>
                <c:pt idx="7">
                  <c:v>Сугушлинская ООШ</c:v>
                </c:pt>
                <c:pt idx="8">
                  <c:v>Сарабикуловская ООШ</c:v>
                </c:pt>
                <c:pt idx="9">
                  <c:v>Керлигачская ООШ</c:v>
                </c:pt>
                <c:pt idx="10">
                  <c:v>Н. -Чершелин. ш – дет. сад</c:v>
                </c:pt>
                <c:pt idx="11">
                  <c:v>Н.Серёжкинская ООШ</c:v>
                </c:pt>
                <c:pt idx="12">
                  <c:v>Ивановская ООШ</c:v>
                </c:pt>
                <c:pt idx="13">
                  <c:v>Ст-Письмянская ООШ</c:v>
                </c:pt>
                <c:pt idx="14">
                  <c:v>Тимяшевская СОШ</c:v>
                </c:pt>
                <c:pt idx="15">
                  <c:v>Подлесная ООШ</c:v>
                </c:pt>
                <c:pt idx="16">
                  <c:v>Старо - Кувакская СОШ</c:v>
                </c:pt>
                <c:pt idx="17">
                  <c:v>Зай -Каратайская ООШ </c:v>
                </c:pt>
                <c:pt idx="18">
                  <c:v>Каркалинская ООШ</c:v>
                </c:pt>
                <c:pt idx="19">
                  <c:v>Шугуровская СОШ</c:v>
                </c:pt>
                <c:pt idx="20">
                  <c:v>Урмышлинская ООШ</c:v>
                </c:pt>
              </c:strCache>
            </c:strRef>
          </c:cat>
          <c:val>
            <c:numRef>
              <c:f>Лист1!$B$2:$B$22</c:f>
              <c:numCache>
                <c:formatCode>0%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0.97000000000000008</c:v>
                </c:pt>
                <c:pt idx="20">
                  <c:v>0.88</c:v>
                </c:pt>
              </c:numCache>
            </c:numRef>
          </c:val>
        </c:ser>
        <c:axId val="66216704"/>
        <c:axId val="66218240"/>
      </c:barChart>
      <c:catAx>
        <c:axId val="66216704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66218240"/>
        <c:crosses val="autoZero"/>
        <c:auto val="1"/>
        <c:lblAlgn val="ctr"/>
        <c:lblOffset val="100"/>
      </c:catAx>
      <c:valAx>
        <c:axId val="66218240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66216704"/>
        <c:crosses val="autoZero"/>
        <c:crossBetween val="between"/>
      </c:valAx>
      <c:spPr>
        <a:ln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6.4666930631823702E-2"/>
          <c:y val="3.2521815630338083E-2"/>
          <c:w val="0.93533311295216726"/>
          <c:h val="0.71363975336419883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</c:strCache>
            </c:strRef>
          </c:tx>
          <c:dLbls>
            <c:txPr>
              <a:bodyPr/>
              <a:lstStyle/>
              <a:p>
                <a:pPr>
                  <a:defRPr sz="1200" b="1" spc="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Лист1!$A$2:$A$13</c:f>
              <c:strCache>
                <c:ptCount val="12"/>
                <c:pt idx="0">
                  <c:v>СОШ №2</c:v>
                </c:pt>
                <c:pt idx="1">
                  <c:v>СОШ №10</c:v>
                </c:pt>
                <c:pt idx="2">
                  <c:v>Лицей №12</c:v>
                </c:pt>
                <c:pt idx="3">
                  <c:v>СОШ №13</c:v>
                </c:pt>
                <c:pt idx="4">
                  <c:v>СОШ №5</c:v>
                </c:pt>
                <c:pt idx="5">
                  <c:v>СОШ №8</c:v>
                </c:pt>
                <c:pt idx="6">
                  <c:v>СОШ №7</c:v>
                </c:pt>
                <c:pt idx="7">
                  <c:v>СОШ №3</c:v>
                </c:pt>
                <c:pt idx="8">
                  <c:v>СОШ №4</c:v>
                </c:pt>
                <c:pt idx="9">
                  <c:v>ООШ №1</c:v>
                </c:pt>
                <c:pt idx="10">
                  <c:v>СОШ №6</c:v>
                </c:pt>
                <c:pt idx="11">
                  <c:v>Гимназия №11</c:v>
                </c:pt>
              </c:strCache>
            </c:strRef>
          </c:cat>
          <c:val>
            <c:numRef>
              <c:f>Лист1!$B$2:$B$13</c:f>
              <c:numCache>
                <c:formatCode>0%</c:formatCode>
                <c:ptCount val="12"/>
                <c:pt idx="0">
                  <c:v>0.91</c:v>
                </c:pt>
                <c:pt idx="1">
                  <c:v>0.89</c:v>
                </c:pt>
                <c:pt idx="2">
                  <c:v>0.88</c:v>
                </c:pt>
                <c:pt idx="3">
                  <c:v>0.83000000000000007</c:v>
                </c:pt>
                <c:pt idx="4">
                  <c:v>0.78</c:v>
                </c:pt>
                <c:pt idx="5">
                  <c:v>0.78</c:v>
                </c:pt>
                <c:pt idx="6">
                  <c:v>0.73000000000000009</c:v>
                </c:pt>
                <c:pt idx="7">
                  <c:v>0.71000000000000008</c:v>
                </c:pt>
                <c:pt idx="8">
                  <c:v>0.70000000000000007</c:v>
                </c:pt>
                <c:pt idx="9">
                  <c:v>0.69000000000000006</c:v>
                </c:pt>
                <c:pt idx="10">
                  <c:v>0.64000000000000012</c:v>
                </c:pt>
                <c:pt idx="11">
                  <c:v>0.63000000000000012</c:v>
                </c:pt>
              </c:numCache>
            </c:numRef>
          </c:val>
        </c:ser>
        <c:axId val="66737664"/>
        <c:axId val="66739200"/>
      </c:barChart>
      <c:catAx>
        <c:axId val="667376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66739200"/>
        <c:crosses val="autoZero"/>
        <c:auto val="1"/>
        <c:lblAlgn val="ctr"/>
        <c:lblOffset val="100"/>
      </c:catAx>
      <c:valAx>
        <c:axId val="66739200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66737664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1"/>
              <c:delete val="1"/>
            </c:dLbl>
            <c:dLbl>
              <c:idx val="3"/>
              <c:layout/>
              <c:showVal val="1"/>
            </c:dLbl>
            <c:dLbl>
              <c:idx val="5"/>
              <c:layout/>
              <c:showVal val="1"/>
            </c:dLbl>
            <c:dLbl>
              <c:idx val="7"/>
              <c:layout/>
              <c:showVal val="1"/>
            </c:dLbl>
            <c:dLbl>
              <c:idx val="9"/>
              <c:layout/>
              <c:showVal val="1"/>
            </c:dLbl>
            <c:dLbl>
              <c:idx val="11"/>
              <c:layout/>
              <c:showVal val="1"/>
            </c:dLbl>
            <c:dLbl>
              <c:idx val="13"/>
              <c:layout/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Лист1!$A$2:$A$22</c:f>
              <c:strCache>
                <c:ptCount val="21"/>
                <c:pt idx="0">
                  <c:v>Н. -Чершелин. ш – дет. сад</c:v>
                </c:pt>
                <c:pt idx="1">
                  <c:v>Н- Иштирякская ш –дет.сад</c:v>
                </c:pt>
                <c:pt idx="2">
                  <c:v>Сугушлинская ООШ</c:v>
                </c:pt>
                <c:pt idx="3">
                  <c:v>Н.Серёжкинская ООШ</c:v>
                </c:pt>
                <c:pt idx="4">
                  <c:v>Подлесная ООШ</c:v>
                </c:pt>
                <c:pt idx="5">
                  <c:v>Шугуровская СОШ </c:v>
                </c:pt>
                <c:pt idx="6">
                  <c:v>Тимяшевская СОШ</c:v>
                </c:pt>
                <c:pt idx="7">
                  <c:v>Куакбашская ООШ</c:v>
                </c:pt>
                <c:pt idx="8">
                  <c:v>Керлигачская ООШ</c:v>
                </c:pt>
                <c:pt idx="9">
                  <c:v>Старо - Кувакская СОШ</c:v>
                </c:pt>
                <c:pt idx="10">
                  <c:v>Ст – Иштерякская ООШ</c:v>
                </c:pt>
                <c:pt idx="11">
                  <c:v>Сарабикуловская ООШ</c:v>
                </c:pt>
                <c:pt idx="12">
                  <c:v>Н – Чершелинская ООШ</c:v>
                </c:pt>
                <c:pt idx="13">
                  <c:v>Урдалинская ООШ</c:v>
                </c:pt>
                <c:pt idx="14">
                  <c:v>Федотовская ООШ</c:v>
                </c:pt>
                <c:pt idx="15">
                  <c:v>СОШ им. Горького</c:v>
                </c:pt>
                <c:pt idx="16">
                  <c:v>Ивановская ООШ</c:v>
                </c:pt>
                <c:pt idx="17">
                  <c:v>Ст-Письмянская ООШ</c:v>
                </c:pt>
                <c:pt idx="18">
                  <c:v>Каркалинская ООШ</c:v>
                </c:pt>
                <c:pt idx="19">
                  <c:v>Зай -Каратайская ООШ </c:v>
                </c:pt>
                <c:pt idx="20">
                  <c:v>Урмышлинская ООШ</c:v>
                </c:pt>
              </c:strCache>
            </c:strRef>
          </c:cat>
          <c:val>
            <c:numRef>
              <c:f>Лист1!$B$2:$B$22</c:f>
              <c:numCache>
                <c:formatCode>0%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0.88</c:v>
                </c:pt>
                <c:pt idx="5">
                  <c:v>0.85000000000000009</c:v>
                </c:pt>
                <c:pt idx="6">
                  <c:v>0.82000000000000006</c:v>
                </c:pt>
                <c:pt idx="7">
                  <c:v>0.82000000000000006</c:v>
                </c:pt>
                <c:pt idx="8">
                  <c:v>0.8</c:v>
                </c:pt>
                <c:pt idx="9">
                  <c:v>0.78</c:v>
                </c:pt>
                <c:pt idx="10">
                  <c:v>0.75000000000000011</c:v>
                </c:pt>
                <c:pt idx="11">
                  <c:v>0.67000000000000015</c:v>
                </c:pt>
                <c:pt idx="12">
                  <c:v>0.67000000000000015</c:v>
                </c:pt>
                <c:pt idx="13">
                  <c:v>0.67000000000000015</c:v>
                </c:pt>
                <c:pt idx="14">
                  <c:v>0.67000000000000015</c:v>
                </c:pt>
                <c:pt idx="15">
                  <c:v>0.67000000000000015</c:v>
                </c:pt>
                <c:pt idx="16">
                  <c:v>0.67000000000000015</c:v>
                </c:pt>
                <c:pt idx="17">
                  <c:v>0.67000000000000015</c:v>
                </c:pt>
                <c:pt idx="18">
                  <c:v>0.60000000000000009</c:v>
                </c:pt>
                <c:pt idx="19">
                  <c:v>0.60000000000000009</c:v>
                </c:pt>
                <c:pt idx="20">
                  <c:v>0.5</c:v>
                </c:pt>
              </c:numCache>
            </c:numRef>
          </c:val>
        </c:ser>
        <c:dLbls>
          <c:showVal val="1"/>
        </c:dLbls>
        <c:axId val="66234240"/>
        <c:axId val="66235776"/>
      </c:barChart>
      <c:catAx>
        <c:axId val="66234240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66235776"/>
        <c:crosses val="autoZero"/>
        <c:auto val="1"/>
        <c:lblAlgn val="ctr"/>
        <c:lblOffset val="100"/>
      </c:catAx>
      <c:valAx>
        <c:axId val="66235776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66234240"/>
        <c:crosses val="autoZero"/>
        <c:crossBetween val="between"/>
      </c:valAx>
      <c:spPr>
        <a:ln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Pos val="outEnd"/>
            <c:showVal val="1"/>
          </c:dLbls>
          <c:cat>
            <c:strRef>
              <c:f>Лист1!$A$2:$A$13</c:f>
              <c:strCache>
                <c:ptCount val="12"/>
                <c:pt idx="0">
                  <c:v>СОШ №13</c:v>
                </c:pt>
                <c:pt idx="1">
                  <c:v>ООШ №1</c:v>
                </c:pt>
                <c:pt idx="2">
                  <c:v>СОШ №2</c:v>
                </c:pt>
                <c:pt idx="3">
                  <c:v>СОШ №6</c:v>
                </c:pt>
                <c:pt idx="4">
                  <c:v>СОШ №5</c:v>
                </c:pt>
                <c:pt idx="5">
                  <c:v>Лицей №12</c:v>
                </c:pt>
                <c:pt idx="6">
                  <c:v>СОШ №8</c:v>
                </c:pt>
                <c:pt idx="7">
                  <c:v>СОШ №4</c:v>
                </c:pt>
                <c:pt idx="8">
                  <c:v>СОШ №7</c:v>
                </c:pt>
                <c:pt idx="9">
                  <c:v>СОШ №10</c:v>
                </c:pt>
                <c:pt idx="10">
                  <c:v>Гимназия №11</c:v>
                </c:pt>
                <c:pt idx="11">
                  <c:v>СОШ №3</c:v>
                </c:pt>
              </c:strCache>
            </c:strRef>
          </c:cat>
          <c:val>
            <c:numRef>
              <c:f>Лист1!$B$2:$B$13</c:f>
              <c:numCache>
                <c:formatCode>0%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0.98</c:v>
                </c:pt>
                <c:pt idx="5">
                  <c:v>0.97000000000000008</c:v>
                </c:pt>
                <c:pt idx="6">
                  <c:v>0.97000000000000008</c:v>
                </c:pt>
                <c:pt idx="7">
                  <c:v>0.95000000000000007</c:v>
                </c:pt>
                <c:pt idx="8">
                  <c:v>0.93</c:v>
                </c:pt>
                <c:pt idx="9">
                  <c:v>0.92</c:v>
                </c:pt>
                <c:pt idx="10">
                  <c:v>0.92</c:v>
                </c:pt>
                <c:pt idx="11">
                  <c:v>0.88</c:v>
                </c:pt>
              </c:numCache>
            </c:numRef>
          </c:val>
        </c:ser>
        <c:axId val="78766464"/>
        <c:axId val="78877056"/>
      </c:barChart>
      <c:catAx>
        <c:axId val="78766464"/>
        <c:scaling>
          <c:orientation val="minMax"/>
        </c:scaling>
        <c:axPos val="b"/>
        <c:tickLblPos val="nextTo"/>
        <c:crossAx val="78877056"/>
        <c:crosses val="autoZero"/>
        <c:auto val="1"/>
        <c:lblAlgn val="ctr"/>
        <c:lblOffset val="100"/>
      </c:catAx>
      <c:valAx>
        <c:axId val="78877056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787664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Лист1!$D$1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0.35185185185186324"/>
                  <c:y val="-1.1224133123521584E-2"/>
                </c:manualLayout>
              </c:layout>
              <c:dLblPos val="outEnd"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delete val="1"/>
            </c:dLbl>
            <c:dLbl>
              <c:idx val="7"/>
              <c:layout/>
              <c:showVal val="1"/>
            </c:dLbl>
            <c:dLbl>
              <c:idx val="8"/>
              <c:delete val="1"/>
            </c:dLbl>
            <c:dLbl>
              <c:idx val="9"/>
              <c:layout/>
              <c:showVal val="1"/>
            </c:dLbl>
            <c:dLbl>
              <c:idx val="10"/>
              <c:layout/>
              <c:showVal val="1"/>
            </c:dLbl>
            <c:dLbl>
              <c:idx val="11"/>
              <c:layout/>
              <c:showVal val="1"/>
            </c:dLbl>
            <c:dLbl>
              <c:idx val="12"/>
              <c:layout/>
              <c:showVal val="1"/>
            </c:dLbl>
            <c:dLbl>
              <c:idx val="13"/>
              <c:layout/>
              <c:showVal val="1"/>
            </c:dLbl>
            <c:dLbl>
              <c:idx val="14"/>
              <c:layout/>
              <c:showVal val="1"/>
            </c:dLbl>
            <c:dLbl>
              <c:idx val="15"/>
              <c:layout/>
              <c:showVal val="1"/>
            </c:dLbl>
            <c:dLbl>
              <c:idx val="16"/>
              <c:layout/>
              <c:showVal val="1"/>
            </c:dLbl>
            <c:dLbl>
              <c:idx val="17"/>
              <c:layout/>
              <c:showVal val="1"/>
            </c:dLbl>
            <c:dLbl>
              <c:idx val="18"/>
              <c:layout/>
              <c:showVal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Лист1!$C$2:$C$22</c:f>
              <c:strCache>
                <c:ptCount val="21"/>
                <c:pt idx="0">
                  <c:v>Федотовская ООШ</c:v>
                </c:pt>
                <c:pt idx="1">
                  <c:v>Н – Чершелинская ООШ</c:v>
                </c:pt>
                <c:pt idx="2">
                  <c:v>Н- Иштирякская ш –дет.сад</c:v>
                </c:pt>
                <c:pt idx="3">
                  <c:v>Урдалинская ООШ</c:v>
                </c:pt>
                <c:pt idx="4">
                  <c:v>Куакбашская ООШ</c:v>
                </c:pt>
                <c:pt idx="5">
                  <c:v>Сугушлинская ООШ</c:v>
                </c:pt>
                <c:pt idx="6">
                  <c:v>Сарабикуловская ООШ</c:v>
                </c:pt>
                <c:pt idx="7">
                  <c:v>Керлигачская ООШ</c:v>
                </c:pt>
                <c:pt idx="8">
                  <c:v>Н. -Чершелин. ш – дет. сад</c:v>
                </c:pt>
                <c:pt idx="9">
                  <c:v>Н.Серёжкинская ООШ</c:v>
                </c:pt>
                <c:pt idx="10">
                  <c:v>Ст-Письмянская ООШ</c:v>
                </c:pt>
                <c:pt idx="11">
                  <c:v>Тимяшевская СОШ</c:v>
                </c:pt>
                <c:pt idx="12">
                  <c:v>Подлесная ООШ</c:v>
                </c:pt>
                <c:pt idx="13">
                  <c:v>Зай- Каратайская ООШ</c:v>
                </c:pt>
                <c:pt idx="14">
                  <c:v>Каркалинская ООШ </c:v>
                </c:pt>
                <c:pt idx="15">
                  <c:v>Старо - Кувакская СОШ</c:v>
                </c:pt>
                <c:pt idx="16">
                  <c:v>Урмышлинская ООШ</c:v>
                </c:pt>
                <c:pt idx="17">
                  <c:v>Шугуровская СОШ </c:v>
                </c:pt>
                <c:pt idx="18">
                  <c:v>Ст – Иштерякская ООШ</c:v>
                </c:pt>
                <c:pt idx="19">
                  <c:v>СОШ им. Горького</c:v>
                </c:pt>
                <c:pt idx="20">
                  <c:v>Ивановская ООШ</c:v>
                </c:pt>
              </c:strCache>
            </c:strRef>
          </c:cat>
          <c:val>
            <c:numRef>
              <c:f>Лист1!$D$2:$D$22</c:f>
              <c:numCache>
                <c:formatCode>0%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0.95000000000000007</c:v>
                </c:pt>
                <c:pt idx="18">
                  <c:v>0.88</c:v>
                </c:pt>
                <c:pt idx="19">
                  <c:v>0.83000000000000007</c:v>
                </c:pt>
                <c:pt idx="20">
                  <c:v>0.67000000000000015</c:v>
                </c:pt>
              </c:numCache>
            </c:numRef>
          </c:val>
        </c:ser>
        <c:axId val="79925632"/>
        <c:axId val="79927168"/>
      </c:barChart>
      <c:catAx>
        <c:axId val="79925632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9927168"/>
        <c:crosses val="autoZero"/>
        <c:auto val="1"/>
        <c:lblAlgn val="ctr"/>
        <c:lblOffset val="100"/>
      </c:catAx>
      <c:valAx>
        <c:axId val="79927168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79925632"/>
        <c:crosses val="autoZero"/>
        <c:crossBetween val="between"/>
      </c:valAx>
      <c:spPr>
        <a:ln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7490147149633186E-2"/>
          <c:y val="0.11904761904761912"/>
          <c:w val="0.93580130441651144"/>
          <c:h val="0.63692017664461753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</c:strCache>
            </c:strRef>
          </c:tx>
          <c:dLbls>
            <c:txPr>
              <a:bodyPr/>
              <a:lstStyle/>
              <a:p>
                <a:pPr>
                  <a:defRPr sz="1200" b="1" spc="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Лист1!$A$2:$A$13</c:f>
              <c:strCache>
                <c:ptCount val="12"/>
                <c:pt idx="0">
                  <c:v>Лицей №12</c:v>
                </c:pt>
                <c:pt idx="1">
                  <c:v>СОШ №2</c:v>
                </c:pt>
                <c:pt idx="2">
                  <c:v>СОШ №5</c:v>
                </c:pt>
                <c:pt idx="3">
                  <c:v>СОШ №8</c:v>
                </c:pt>
                <c:pt idx="4">
                  <c:v>СОШ №10</c:v>
                </c:pt>
                <c:pt idx="5">
                  <c:v>СОШ №7</c:v>
                </c:pt>
                <c:pt idx="6">
                  <c:v>СОШ №4</c:v>
                </c:pt>
                <c:pt idx="7">
                  <c:v>СОШ №6</c:v>
                </c:pt>
                <c:pt idx="8">
                  <c:v>СОШ №3</c:v>
                </c:pt>
                <c:pt idx="9">
                  <c:v>СОШ №13</c:v>
                </c:pt>
                <c:pt idx="10">
                  <c:v>ООШ №1</c:v>
                </c:pt>
                <c:pt idx="11">
                  <c:v>Гимназия №11</c:v>
                </c:pt>
              </c:strCache>
            </c:strRef>
          </c:cat>
          <c:val>
            <c:numRef>
              <c:f>Лист1!$B$2:$B$13</c:f>
              <c:numCache>
                <c:formatCode>0%</c:formatCode>
                <c:ptCount val="12"/>
                <c:pt idx="0">
                  <c:v>0.87000000000000011</c:v>
                </c:pt>
                <c:pt idx="1">
                  <c:v>0.84000000000000008</c:v>
                </c:pt>
                <c:pt idx="2">
                  <c:v>0.84000000000000008</c:v>
                </c:pt>
                <c:pt idx="3">
                  <c:v>0.8</c:v>
                </c:pt>
                <c:pt idx="4">
                  <c:v>0.79</c:v>
                </c:pt>
                <c:pt idx="5">
                  <c:v>0.76000000000000012</c:v>
                </c:pt>
                <c:pt idx="6">
                  <c:v>0.70000000000000007</c:v>
                </c:pt>
                <c:pt idx="7">
                  <c:v>0.69000000000000006</c:v>
                </c:pt>
                <c:pt idx="8">
                  <c:v>0.67000000000000015</c:v>
                </c:pt>
                <c:pt idx="9">
                  <c:v>0.65000000000000013</c:v>
                </c:pt>
                <c:pt idx="10">
                  <c:v>0.63000000000000012</c:v>
                </c:pt>
                <c:pt idx="11">
                  <c:v>0.6100000000000001</c:v>
                </c:pt>
              </c:numCache>
            </c:numRef>
          </c:val>
        </c:ser>
        <c:axId val="80257024"/>
        <c:axId val="80258560"/>
      </c:barChart>
      <c:catAx>
        <c:axId val="802570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0258560"/>
        <c:crosses val="autoZero"/>
        <c:auto val="1"/>
        <c:lblAlgn val="ctr"/>
        <c:lblOffset val="100"/>
      </c:catAx>
      <c:valAx>
        <c:axId val="80258560"/>
        <c:scaling>
          <c:orientation val="minMax"/>
        </c:scaling>
        <c:delete val="1"/>
        <c:axPos val="l"/>
        <c:numFmt formatCode="0%" sourceLinked="1"/>
        <c:tickLblPos val="nextTo"/>
        <c:crossAx val="8025702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1"/>
              <c:delete val="1"/>
            </c:dLbl>
            <c:dLbl>
              <c:idx val="3"/>
              <c:layout/>
              <c:showVal val="1"/>
            </c:dLbl>
            <c:dLbl>
              <c:idx val="5"/>
              <c:layout/>
              <c:showVal val="1"/>
            </c:dLbl>
            <c:dLbl>
              <c:idx val="7"/>
              <c:layout/>
              <c:showVal val="1"/>
            </c:dLbl>
            <c:dLbl>
              <c:idx val="9"/>
              <c:layout/>
              <c:showVal val="1"/>
            </c:dLbl>
            <c:dLbl>
              <c:idx val="11"/>
              <c:layout/>
              <c:showVal val="1"/>
            </c:dLbl>
            <c:dLbl>
              <c:idx val="13"/>
              <c:layout/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Лист1!$A$2:$A$22</c:f>
              <c:strCache>
                <c:ptCount val="21"/>
                <c:pt idx="0">
                  <c:v>Н. -Чершелин. ш – дет. сад</c:v>
                </c:pt>
                <c:pt idx="1">
                  <c:v>Н- Иштирякская ш –дет.сад</c:v>
                </c:pt>
                <c:pt idx="2">
                  <c:v>Подлесная ООШ</c:v>
                </c:pt>
                <c:pt idx="3">
                  <c:v>Н.Серёжкинская ООШ</c:v>
                </c:pt>
                <c:pt idx="4">
                  <c:v>Тимяшевская СОШ</c:v>
                </c:pt>
                <c:pt idx="5">
                  <c:v>Керлигачская ООШ</c:v>
                </c:pt>
                <c:pt idx="6">
                  <c:v>Старо - Кувакская СОШ</c:v>
                </c:pt>
                <c:pt idx="7">
                  <c:v>Урмышлинская ООШ</c:v>
                </c:pt>
                <c:pt idx="8">
                  <c:v>Куакбашская ООШ</c:v>
                </c:pt>
                <c:pt idx="9">
                  <c:v>Зай - Каратайская ООШ </c:v>
                </c:pt>
                <c:pt idx="10">
                  <c:v>Сарабикуловская ООШ</c:v>
                </c:pt>
                <c:pt idx="11">
                  <c:v>Н – Чершелинская ООШ</c:v>
                </c:pt>
                <c:pt idx="12">
                  <c:v>Урдалинская ООШ</c:v>
                </c:pt>
                <c:pt idx="13">
                  <c:v>Федотовская ООШ</c:v>
                </c:pt>
                <c:pt idx="14">
                  <c:v>СОШ им. Горького</c:v>
                </c:pt>
                <c:pt idx="15">
                  <c:v>Ст-Письмянская ООШ</c:v>
                </c:pt>
                <c:pt idx="16">
                  <c:v>Шугуровская СОШ </c:v>
                </c:pt>
                <c:pt idx="17">
                  <c:v>Ст – Иштерякская ООШ</c:v>
                </c:pt>
                <c:pt idx="18">
                  <c:v>Сугушлинская ООШ</c:v>
                </c:pt>
                <c:pt idx="19">
                  <c:v>Каркалинская ООШ</c:v>
                </c:pt>
                <c:pt idx="20">
                  <c:v>Ивановская ООШ</c:v>
                </c:pt>
              </c:strCache>
            </c:strRef>
          </c:cat>
          <c:val>
            <c:numRef>
              <c:f>Лист1!$B$2:$B$22</c:f>
              <c:numCache>
                <c:formatCode>0%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0.88</c:v>
                </c:pt>
                <c:pt idx="3">
                  <c:v>0.83000000000000007</c:v>
                </c:pt>
                <c:pt idx="4">
                  <c:v>0.82000000000000006</c:v>
                </c:pt>
                <c:pt idx="5">
                  <c:v>0.8</c:v>
                </c:pt>
                <c:pt idx="6">
                  <c:v>0.78</c:v>
                </c:pt>
                <c:pt idx="7">
                  <c:v>0.75000000000000011</c:v>
                </c:pt>
                <c:pt idx="8">
                  <c:v>0.73000000000000009</c:v>
                </c:pt>
                <c:pt idx="9">
                  <c:v>0.67000000000000015</c:v>
                </c:pt>
                <c:pt idx="10">
                  <c:v>0.67000000000000015</c:v>
                </c:pt>
                <c:pt idx="11">
                  <c:v>0.67000000000000015</c:v>
                </c:pt>
                <c:pt idx="12">
                  <c:v>0.67000000000000015</c:v>
                </c:pt>
                <c:pt idx="13">
                  <c:v>0.67000000000000015</c:v>
                </c:pt>
                <c:pt idx="14">
                  <c:v>0.67000000000000015</c:v>
                </c:pt>
                <c:pt idx="15">
                  <c:v>0.67000000000000015</c:v>
                </c:pt>
                <c:pt idx="16">
                  <c:v>0.66000000000000014</c:v>
                </c:pt>
                <c:pt idx="17">
                  <c:v>0.63000000000000012</c:v>
                </c:pt>
                <c:pt idx="18">
                  <c:v>0.5</c:v>
                </c:pt>
                <c:pt idx="19">
                  <c:v>0.4</c:v>
                </c:pt>
                <c:pt idx="20">
                  <c:v>0.33000000000000007</c:v>
                </c:pt>
              </c:numCache>
            </c:numRef>
          </c:val>
        </c:ser>
        <c:dLbls>
          <c:showVal val="1"/>
        </c:dLbls>
        <c:axId val="80348672"/>
        <c:axId val="80350208"/>
      </c:barChart>
      <c:catAx>
        <c:axId val="80348672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350208"/>
        <c:crosses val="autoZero"/>
        <c:auto val="1"/>
        <c:lblAlgn val="ctr"/>
        <c:lblOffset val="100"/>
      </c:catAx>
      <c:valAx>
        <c:axId val="80350208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80348672"/>
        <c:crosses val="autoZero"/>
        <c:crossBetween val="between"/>
      </c:valAx>
      <c:spPr>
        <a:ln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</c:strCache>
            </c:strRef>
          </c:tx>
          <c:dLbls>
            <c:txPr>
              <a:bodyPr/>
              <a:lstStyle/>
              <a:p>
                <a:pPr>
                  <a:defRPr sz="1200" b="1" spc="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Лист1!$A$2:$A$13</c:f>
              <c:strCache>
                <c:ptCount val="12"/>
                <c:pt idx="0">
                  <c:v>СОШ №2</c:v>
                </c:pt>
                <c:pt idx="1">
                  <c:v>СОШ №13</c:v>
                </c:pt>
                <c:pt idx="2">
                  <c:v>ООШ №1</c:v>
                </c:pt>
                <c:pt idx="3">
                  <c:v>СОШ №6</c:v>
                </c:pt>
                <c:pt idx="4">
                  <c:v>Лицей №12</c:v>
                </c:pt>
                <c:pt idx="5">
                  <c:v>СОШ №8</c:v>
                </c:pt>
                <c:pt idx="6">
                  <c:v>СОШ №10</c:v>
                </c:pt>
                <c:pt idx="7">
                  <c:v>СОШ №5</c:v>
                </c:pt>
                <c:pt idx="8">
                  <c:v>СОШ №4</c:v>
                </c:pt>
                <c:pt idx="9">
                  <c:v>Гимназия №11</c:v>
                </c:pt>
                <c:pt idx="10">
                  <c:v>СОШ №7</c:v>
                </c:pt>
                <c:pt idx="11">
                  <c:v>СОШ №3</c:v>
                </c:pt>
              </c:strCache>
            </c:strRef>
          </c:cat>
          <c:val>
            <c:numRef>
              <c:f>Лист1!$B$2:$B$13</c:f>
              <c:numCache>
                <c:formatCode>0%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0.99</c:v>
                </c:pt>
                <c:pt idx="5">
                  <c:v>0.97000000000000008</c:v>
                </c:pt>
                <c:pt idx="6">
                  <c:v>0.96000000000000008</c:v>
                </c:pt>
                <c:pt idx="7">
                  <c:v>0.96000000000000008</c:v>
                </c:pt>
                <c:pt idx="8">
                  <c:v>0.95000000000000007</c:v>
                </c:pt>
                <c:pt idx="9">
                  <c:v>0.95000000000000007</c:v>
                </c:pt>
                <c:pt idx="10">
                  <c:v>0.93</c:v>
                </c:pt>
                <c:pt idx="11">
                  <c:v>0.91</c:v>
                </c:pt>
              </c:numCache>
            </c:numRef>
          </c:val>
        </c:ser>
        <c:axId val="9267072"/>
        <c:axId val="9268608"/>
      </c:barChart>
      <c:catAx>
        <c:axId val="92670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9268608"/>
        <c:crosses val="autoZero"/>
        <c:auto val="1"/>
        <c:lblAlgn val="ctr"/>
        <c:lblOffset val="100"/>
      </c:catAx>
      <c:valAx>
        <c:axId val="9268608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92670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0.16006</cdr:x>
      <cdr:y>0.07581</cdr:y>
    </cdr:to>
    <cdr:sp macro="" textlink="">
      <cdr:nvSpPr>
        <cdr:cNvPr id="2" name="TextBox 12"/>
        <cdr:cNvSpPr txBox="1"/>
      </cdr:nvSpPr>
      <cdr:spPr>
        <a:xfrm xmlns:a="http://schemas.openxmlformats.org/drawingml/2006/main">
          <a:off x="0" y="0"/>
          <a:ext cx="1350050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9pPr>
        </a:lstStyle>
        <a:p xmlns:a="http://schemas.openxmlformats.org/drawingml/2006/main">
          <a:r>
            <a: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ЛМР –78%</a:t>
          </a:r>
          <a:endParaRPr lang="ru-RU" b="1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0.16006</cdr:x>
      <cdr:y>0.07581</cdr:y>
    </cdr:to>
    <cdr:sp macro="" textlink="">
      <cdr:nvSpPr>
        <cdr:cNvPr id="2" name="TextBox 12"/>
        <cdr:cNvSpPr txBox="1"/>
      </cdr:nvSpPr>
      <cdr:spPr>
        <a:xfrm xmlns:a="http://schemas.openxmlformats.org/drawingml/2006/main">
          <a:off x="0" y="0"/>
          <a:ext cx="1350050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9pPr>
        </a:lstStyle>
        <a:p xmlns:a="http://schemas.openxmlformats.org/drawingml/2006/main">
          <a:r>
            <a: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ЛМР –75%</a:t>
          </a:r>
          <a:endParaRPr lang="ru-RU" b="1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0.16082</cdr:x>
      <cdr:y>0.07693</cdr:y>
    </cdr:to>
    <cdr:sp macro="" textlink="">
      <cdr:nvSpPr>
        <cdr:cNvPr id="2" name="TextBox 12"/>
        <cdr:cNvSpPr txBox="1"/>
      </cdr:nvSpPr>
      <cdr:spPr>
        <a:xfrm xmlns:a="http://schemas.openxmlformats.org/drawingml/2006/main">
          <a:off x="0" y="0"/>
          <a:ext cx="1356462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9pPr>
        </a:lstStyle>
        <a:p xmlns:a="http://schemas.openxmlformats.org/drawingml/2006/main">
          <a:r>
            <a:rPr lang="ru-RU" b="1" dirty="0" smtClean="0">
              <a:solidFill>
                <a:srgbClr val="0070C0"/>
              </a:solidFill>
            </a:rPr>
            <a:t>ЛМР – </a:t>
          </a:r>
          <a:r>
            <a:rPr lang="ru-RU" b="1" dirty="0" smtClean="0">
              <a:solidFill>
                <a:srgbClr val="0070C0"/>
              </a:solidFill>
            </a:rPr>
            <a:t>74</a:t>
          </a:r>
          <a:r>
            <a:rPr lang="ru-RU" b="1" dirty="0" smtClean="0">
              <a:solidFill>
                <a:srgbClr val="0070C0"/>
              </a:solidFill>
            </a:rPr>
            <a:t>%</a:t>
          </a:r>
          <a:endParaRPr lang="ru-RU" b="1" dirty="0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0.02541</cdr:x>
      <cdr:y>0.28274</cdr:y>
    </cdr:from>
    <cdr:to>
      <cdr:x>1</cdr:x>
      <cdr:y>0.29227</cdr:y>
    </cdr:to>
    <cdr:sp macro="" textlink="">
      <cdr:nvSpPr>
        <cdr:cNvPr id="4" name="Прямая соединительная линия 3"/>
        <cdr:cNvSpPr/>
      </cdr:nvSpPr>
      <cdr:spPr>
        <a:xfrm xmlns:a="http://schemas.openxmlformats.org/drawingml/2006/main">
          <a:off x="214319" y="1357322"/>
          <a:ext cx="8220097" cy="45750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DDCDD-1B47-4E7C-A5EE-E2E7F95CB9A6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22C0A-A66C-4230-82CD-F639202474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2C0A-A66C-4230-82CD-F639202474BE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928670"/>
            <a:ext cx="8072462" cy="4429156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Результаты входных проверочных  работ по предметам  учащихся </a:t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2 классов 2016-2017 учебного года </a:t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4071942"/>
            <a:ext cx="4328485" cy="63354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428652"/>
            <a:ext cx="7719274" cy="135732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001056" cy="59293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0070C0"/>
                </a:solidFill>
              </a:rPr>
              <a:t>.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руководителям: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на заседаниях ШМО проанализировать результаты входных проверочных работ по математике и  запланировать систему мер, направленных на улучшение и стабилизацию результатов учащихся  к концу 2016-2017 учебного года;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- организовать работу учителей по устранению выявленных пробелов в знаниях учащихся во внеурочное время, на дополнительных занятиях.</a:t>
            </a:r>
          </a:p>
          <a:p>
            <a:pPr marL="596646" indent="-51435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учителям: </a:t>
            </a:r>
          </a:p>
          <a:p>
            <a:pPr marL="596646" indent="-51435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целью ликвидации пробелов в знаниях организовать работу с учащимися по индивидуальным планам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(срок: постоянно)</a:t>
            </a:r>
          </a:p>
          <a:p>
            <a:pPr marL="596646" indent="-514350">
              <a:spcBef>
                <a:spcPts val="0"/>
              </a:spcBef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43042" y="-3857676"/>
            <a:ext cx="7143800" cy="4572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65922" y="785794"/>
            <a:ext cx="7478078" cy="246698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Всего учащихся по муниципальному району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939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Приняли участие – 893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(95%)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«5»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- 264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(30%)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«4»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- 405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(45 %)      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«3»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- 189 (21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%)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«2»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- 35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( 4%)             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Успеваемость –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96%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Качество знаний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75%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Средняя оценка –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4,0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85776"/>
            <a:ext cx="7498080" cy="170341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Успеваемость по городским школам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-142900"/>
            <a:ext cx="7498080" cy="156053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Успеваемость по сельским школам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447800"/>
          <a:ext cx="8434416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285852" y="2143116"/>
            <a:ext cx="7572428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142900"/>
            <a:ext cx="749808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Качество знаний по городским школам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785794"/>
          <a:ext cx="7572428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786446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 flipV="1">
            <a:off x="7643834" y="1643050"/>
            <a:ext cx="1500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ЛМР – 75%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-142900"/>
            <a:ext cx="7498080" cy="156053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Качество знаний по сельским школам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09584" y="928670"/>
          <a:ext cx="8434416" cy="4872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928662" y="2285992"/>
            <a:ext cx="8215338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285776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Таблица результатов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1" y="357167"/>
          <a:ext cx="8143931" cy="6460239"/>
        </p:xfrm>
        <a:graphic>
          <a:graphicData uri="http://schemas.openxmlformats.org/drawingml/2006/table">
            <a:tbl>
              <a:tblPr/>
              <a:tblGrid>
                <a:gridCol w="1571635"/>
                <a:gridCol w="928694"/>
                <a:gridCol w="824901"/>
                <a:gridCol w="658446"/>
                <a:gridCol w="658446"/>
                <a:gridCol w="658446"/>
                <a:gridCol w="658446"/>
                <a:gridCol w="658446"/>
                <a:gridCol w="658446"/>
                <a:gridCol w="868025"/>
              </a:tblGrid>
              <a:tr h="571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Ср.оценка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083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110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51118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56887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9862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Гимназия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Лицей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    12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357214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099" y="714356"/>
          <a:ext cx="8143933" cy="5857916"/>
        </p:xfrm>
        <a:graphic>
          <a:graphicData uri="http://schemas.openxmlformats.org/drawingml/2006/table">
            <a:tbl>
              <a:tblPr/>
              <a:tblGrid>
                <a:gridCol w="1830310"/>
                <a:gridCol w="631288"/>
                <a:gridCol w="684094"/>
                <a:gridCol w="684094"/>
                <a:gridCol w="684094"/>
                <a:gridCol w="684094"/>
                <a:gridCol w="684094"/>
                <a:gridCol w="684094"/>
                <a:gridCol w="684094"/>
                <a:gridCol w="893677"/>
              </a:tblGrid>
              <a:tr h="3457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Ср.оценка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896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Ивановская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Подлесная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Каркалинская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Ново-Сережкинская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Керлигачская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Сугушлинская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Тимяшевская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Старокувакская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Старо-Иштерякская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3,3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09700" algn="l"/>
                        </a:tabLs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Зеленорощинская СОШ 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Шугуровская СОШ 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Новоиштерякская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Урдалинская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Зай-Каратайская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Куакбашская ООШ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Урмышлинская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Старописьмянская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81168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Нижнечершилинская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4896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Сарабикуловская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168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Новочершилинская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4633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Федотовская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214338"/>
            <a:ext cx="749808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714356"/>
            <a:ext cx="7498080" cy="5300666"/>
          </a:xfrm>
        </p:spPr>
        <p:txBody>
          <a:bodyPr>
            <a:normAutofit/>
          </a:bodyPr>
          <a:lstStyle/>
          <a:p>
            <a:pPr marL="596646" lvl="0" indent="-51435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Результаты  входной проверочной   работы по русскому языку во 2  классах считать удовлетворительными, показатели успеваемости недостаточными.</a:t>
            </a:r>
          </a:p>
          <a:p>
            <a:pPr marL="596646" lvl="0" indent="-51435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428652"/>
            <a:ext cx="7719274" cy="135732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28604"/>
            <a:ext cx="8001056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0070C0"/>
                </a:solidFill>
              </a:rPr>
              <a:t>.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руководителям: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-  на заседаниях ШМО проанализировать результаты проверочных работ по русскому языку и  запланировать систему мер, направленных на улучшение и стабилизацию результатов учащихся  к концу 2016-2017 учебного года;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организовать работу учителей по устранению выявленных пробелов в знаниях учащихся во внеурочное время, на дополнительных занятиях.</a:t>
            </a:r>
          </a:p>
          <a:p>
            <a:pPr marL="596646" indent="-51435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учителям: 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с целью ликвидации пробелов в знаниях организовать работу с учащимися по индивидуальным планам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(срок: постоянно)</a:t>
            </a:r>
          </a:p>
          <a:p>
            <a:pPr marL="596646" indent="-514350">
              <a:buNone/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928670"/>
            <a:ext cx="7498080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Всего учащихся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939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Приняли участие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894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(95%)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«5»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- 279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(31%),  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«4»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- 414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(46%),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«3»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- 185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(21%),  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«2»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- 15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(  2%),                  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Успеваемость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98%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Качество знаний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78%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Средняя оценка  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4,1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0"/>
            <a:ext cx="7498080" cy="4800600"/>
          </a:xfrm>
        </p:spPr>
        <p:txBody>
          <a:bodyPr>
            <a:normAutofit fontScale="25000" lnSpcReduction="20000"/>
          </a:bodyPr>
          <a:lstStyle/>
          <a:p>
            <a:pPr lvl="3">
              <a:buNone/>
            </a:pPr>
            <a:endParaRPr lang="ru-RU" sz="1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3">
              <a:buNone/>
            </a:pPr>
            <a:r>
              <a:rPr lang="ru-RU" sz="1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  <a:p>
            <a:pPr lvl="3">
              <a:buNone/>
            </a:pPr>
            <a:endParaRPr lang="ru-RU" sz="4400" b="1" i="1" dirty="0" smtClean="0"/>
          </a:p>
          <a:p>
            <a:pPr>
              <a:buNone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Всего учащихся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– 939</a:t>
            </a: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Приняли участие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– 889 (95%)</a:t>
            </a:r>
          </a:p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«5» - 267(30%)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«4» - 391 (44%)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«3» - 207(23%) </a:t>
            </a:r>
          </a:p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«2» – 24 (3%)              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Успеваемость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–   97%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Качество знаний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– 74%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Средняя оценка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-    4,0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14338"/>
            <a:ext cx="7498080" cy="163197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Успеваемость по городским школам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1214414" y="1428736"/>
          <a:ext cx="7643866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-142900"/>
            <a:ext cx="7498080" cy="156053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Успеваемость по сельским школам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447800"/>
          <a:ext cx="8434416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749808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Качество знаний по городским школам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1357290" y="1214422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30444" y="1571612"/>
            <a:ext cx="129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ЛМР – </a:t>
            </a:r>
            <a:r>
              <a:rPr lang="ru-RU" b="1" dirty="0" smtClean="0">
                <a:solidFill>
                  <a:srgbClr val="0070C0"/>
                </a:solidFill>
              </a:rPr>
              <a:t>74</a:t>
            </a:r>
            <a:r>
              <a:rPr lang="ru-RU" b="1" dirty="0" smtClean="0">
                <a:solidFill>
                  <a:srgbClr val="0070C0"/>
                </a:solidFill>
              </a:rPr>
              <a:t>%</a:t>
            </a:r>
            <a:endParaRPr lang="ru-RU" b="1" dirty="0">
              <a:solidFill>
                <a:srgbClr val="0070C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142976" y="2143116"/>
            <a:ext cx="8001024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-142900"/>
            <a:ext cx="7498080" cy="156053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Качество знаний по сельским школам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09584" y="1000108"/>
          <a:ext cx="8434416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-357214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1" y="357167"/>
          <a:ext cx="8143931" cy="6572449"/>
        </p:xfrm>
        <a:graphic>
          <a:graphicData uri="http://schemas.openxmlformats.org/drawingml/2006/table">
            <a:tbl>
              <a:tblPr/>
              <a:tblGrid>
                <a:gridCol w="2060669"/>
                <a:gridCol w="608180"/>
                <a:gridCol w="659055"/>
                <a:gridCol w="659055"/>
                <a:gridCol w="659055"/>
                <a:gridCol w="737679"/>
                <a:gridCol w="659055"/>
                <a:gridCol w="573493"/>
                <a:gridCol w="659055"/>
                <a:gridCol w="868635"/>
              </a:tblGrid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Ср.оценка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13218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6553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46408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41598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Гимназия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Лицей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-285776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1" y="428604"/>
          <a:ext cx="8072494" cy="5729271"/>
        </p:xfrm>
        <a:graphic>
          <a:graphicData uri="http://schemas.openxmlformats.org/drawingml/2006/table">
            <a:tbl>
              <a:tblPr/>
              <a:tblGrid>
                <a:gridCol w="2060670"/>
                <a:gridCol w="608180"/>
                <a:gridCol w="659055"/>
                <a:gridCol w="659055"/>
                <a:gridCol w="659055"/>
                <a:gridCol w="737679"/>
                <a:gridCol w="659055"/>
                <a:gridCol w="573493"/>
                <a:gridCol w="659055"/>
                <a:gridCol w="797197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Ср.оценка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Ивановская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ООШ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Подлесная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Каркалинская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Ново-Сережкинская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Керлигачская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Сугушлинская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Тимяшевская СОШ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Старокувакская СОШ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Старо-Иштерякская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0970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Зеленорощинская СОШ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Шугуровская СОШ 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Новоиштерякская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Урдалинская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Зай-Каратайская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Куакбашская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Урмышлинская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Старописьмянская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Нижнечершилинская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Сарабикуловская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ООШ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8355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Новочершилинская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45233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Федотовская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3600" b="1" dirty="0" smtClean="0">
                <a:solidFill>
                  <a:srgbClr val="0070C0"/>
                </a:solidFill>
              </a:rPr>
              <a:t> :  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071546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071546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Результаты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входной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проверочной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окружающему миру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 2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классах считать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удовлетворительными, показатели успеваемости недостаточными.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428652"/>
            <a:ext cx="7719274" cy="135732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28604"/>
            <a:ext cx="8001056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0070C0"/>
                </a:solidFill>
              </a:rPr>
              <a:t>.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руководителям: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-  на заседаниях ШМО проанализировать результаты проверочных работ по окружающему миру и  запланировать систему мер, направленных на улучшение и стабилизацию результатов учащихся  к концу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2016-2017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учебного года;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организовать работу учителей по устранению выявленных пробелов в знаниях учащихся во внеурочное время, на дополнительных занятиях.</a:t>
            </a:r>
          </a:p>
          <a:p>
            <a:pPr marL="596646" indent="-51435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учителям: 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с целью ликвидации пробелов в знаниях организовать работу с учащимися по индивидуальным планам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(срок: постоянно)</a:t>
            </a:r>
          </a:p>
          <a:p>
            <a:pPr marL="596646" indent="-514350">
              <a:buNone/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-142900"/>
            <a:ext cx="749808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Успеваемость по городским школам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-142900"/>
            <a:ext cx="7498080" cy="156053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Успеваемость по сельским школам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447800"/>
          <a:ext cx="8434416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285852" y="2214554"/>
            <a:ext cx="7572428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6200000" flipV="1">
            <a:off x="7571553" y="2142273"/>
            <a:ext cx="73124" cy="7143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14338"/>
            <a:ext cx="7498080" cy="163197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Качество знаний по городским школам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1428736"/>
          <a:ext cx="7500990" cy="4014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630444" y="1571612"/>
            <a:ext cx="14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ЛМР – 78%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-142900"/>
            <a:ext cx="7498080" cy="156053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Качество знаний по сельским школам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09584" y="928670"/>
          <a:ext cx="8434416" cy="4872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785786" y="2214554"/>
            <a:ext cx="8215338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-428652"/>
            <a:ext cx="749808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Таблица с результатами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1" y="285728"/>
          <a:ext cx="8072493" cy="6745992"/>
        </p:xfrm>
        <a:graphic>
          <a:graphicData uri="http://schemas.openxmlformats.org/drawingml/2006/table">
            <a:tbl>
              <a:tblPr/>
              <a:tblGrid>
                <a:gridCol w="1643074"/>
                <a:gridCol w="785818"/>
                <a:gridCol w="642942"/>
                <a:gridCol w="772668"/>
                <a:gridCol w="632622"/>
                <a:gridCol w="632622"/>
                <a:gridCol w="632622"/>
                <a:gridCol w="632622"/>
                <a:gridCol w="840248"/>
                <a:gridCol w="857255"/>
              </a:tblGrid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Ср.оценка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66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366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366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366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366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5366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366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366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5366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5366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Гимназия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366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Лицей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5366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-214338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9" y="500043"/>
          <a:ext cx="8001055" cy="5747607"/>
        </p:xfrm>
        <a:graphic>
          <a:graphicData uri="http://schemas.openxmlformats.org/drawingml/2006/table">
            <a:tbl>
              <a:tblPr/>
              <a:tblGrid>
                <a:gridCol w="1987727"/>
                <a:gridCol w="607619"/>
                <a:gridCol w="658446"/>
                <a:gridCol w="658446"/>
                <a:gridCol w="658446"/>
                <a:gridCol w="658446"/>
                <a:gridCol w="658446"/>
                <a:gridCol w="658446"/>
                <a:gridCol w="740653"/>
                <a:gridCol w="714380"/>
              </a:tblGrid>
              <a:tr h="7858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Ср.оценка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Ивановская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Подлесная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Каркалинская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Ново-Сережкинская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Керлигачская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Сугушлинская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Тимяшевская СОШ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Старокувакская СОШ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Старо-Иштерякская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09700" algn="l"/>
                        </a:tabLs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Зеленорощинская СОШ 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Шугуровская СОШ 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Новоиштерякская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Урдалинская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Зай-Каратайская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Куакбашская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Урмышлинская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3,4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Старописьмянская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Нижнечершилинская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ООШ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Сарабикуловская ООШ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Новочершилинская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НШДС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Федотовская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ООШ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-642966"/>
            <a:ext cx="8576530" cy="20606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785794"/>
            <a:ext cx="7498080" cy="501491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1.Результаты  входной  проверочной   работы по математике во 2  классах считать удовлетворительными, 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показатели успеваемости 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недостаточными.</a:t>
            </a: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lnDef>
      <a:spPr>
        <a:ln w="25400">
          <a:solidFill>
            <a:srgbClr val="0070C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3928</TotalTime>
  <Words>1763</Words>
  <Application>Microsoft Office PowerPoint</Application>
  <PresentationFormat>Экран (4:3)</PresentationFormat>
  <Paragraphs>1245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Солнцестояние</vt:lpstr>
      <vt:lpstr>                                     Результаты входных проверочных  работ по предметам  учащихся  2 классов 2016-2017 учебного года   </vt:lpstr>
      <vt:lpstr>              Математика</vt:lpstr>
      <vt:lpstr>  Успеваемость по городским школам</vt:lpstr>
      <vt:lpstr>Успеваемость по сельским школам</vt:lpstr>
      <vt:lpstr>Качество знаний по городским школам</vt:lpstr>
      <vt:lpstr>Качество знаний по сельским школам</vt:lpstr>
      <vt:lpstr>           Таблица с результатами</vt:lpstr>
      <vt:lpstr>                      Таблица результатов</vt:lpstr>
      <vt:lpstr>   Выводы:</vt:lpstr>
      <vt:lpstr>Слайд 10</vt:lpstr>
      <vt:lpstr>               Русский язык </vt:lpstr>
      <vt:lpstr>   Успеваемость по городским школам</vt:lpstr>
      <vt:lpstr>Успеваемость по сельским школам</vt:lpstr>
      <vt:lpstr>Качество знаний по городским школам</vt:lpstr>
      <vt:lpstr>Качество знаний по сельским школам</vt:lpstr>
      <vt:lpstr>                             Таблица результатов </vt:lpstr>
      <vt:lpstr>                            Таблица результатов</vt:lpstr>
      <vt:lpstr>   Выводы:</vt:lpstr>
      <vt:lpstr>Слайд 19</vt:lpstr>
      <vt:lpstr>Слайд 20</vt:lpstr>
      <vt:lpstr>Успеваемость по городским школам</vt:lpstr>
      <vt:lpstr>Успеваемость по сельским школам</vt:lpstr>
      <vt:lpstr>Качество знаний по городским школам</vt:lpstr>
      <vt:lpstr>Качество знаний по сельским школам</vt:lpstr>
      <vt:lpstr>                  Таблица результатов</vt:lpstr>
      <vt:lpstr>                          Таблица результатов</vt:lpstr>
      <vt:lpstr>  Выводы :  </vt:lpstr>
      <vt:lpstr>Слайд 28</vt:lpstr>
    </vt:vector>
  </TitlesOfParts>
  <Company>ИМЦ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диагностического тестирования по математике  за 1 полугодие  2012-2013 учебного года. </dc:title>
  <dc:creator>РС</dc:creator>
  <cp:lastModifiedBy>Mac93</cp:lastModifiedBy>
  <cp:revision>537</cp:revision>
  <dcterms:created xsi:type="dcterms:W3CDTF">2012-12-17T07:09:56Z</dcterms:created>
  <dcterms:modified xsi:type="dcterms:W3CDTF">2016-10-04T18:58:47Z</dcterms:modified>
</cp:coreProperties>
</file>